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97" r:id="rId3"/>
    <p:sldId id="261" r:id="rId4"/>
    <p:sldId id="284" r:id="rId5"/>
    <p:sldId id="300" r:id="rId6"/>
    <p:sldId id="285" r:id="rId7"/>
    <p:sldId id="292" r:id="rId8"/>
    <p:sldId id="286" r:id="rId9"/>
    <p:sldId id="293" r:id="rId10"/>
    <p:sldId id="294" r:id="rId11"/>
    <p:sldId id="295" r:id="rId12"/>
    <p:sldId id="298" r:id="rId13"/>
    <p:sldId id="299" r:id="rId14"/>
  </p:sldIdLst>
  <p:sldSz cx="9144000" cy="5143500" type="screen16x9"/>
  <p:notesSz cx="6858000" cy="9144000"/>
  <p:embeddedFontLst>
    <p:embeddedFont>
      <p:font typeface="Lato Light" panose="020F0502020204030203" pitchFamily="34" charset="77"/>
      <p:regular r:id="rId16"/>
      <p:bold r:id="rId17"/>
      <p:italic r:id="rId18"/>
      <p:boldItalic r:id="rId19"/>
    </p:embeddedFont>
    <p:embeddedFont>
      <p:font typeface="Roboto Slab Light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A534AE-FBDC-4D63-B9E1-B994EBA7F080}">
  <a:tblStyle styleId="{93A534AE-FBDC-4D63-B9E1-B994EBA7F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 autoAdjust="0"/>
    <p:restoredTop sz="90724" autoAdjust="0"/>
  </p:normalViewPr>
  <p:slideViewPr>
    <p:cSldViewPr snapToGrid="0">
      <p:cViewPr varScale="1">
        <p:scale>
          <a:sx n="138" d="100"/>
          <a:sy n="138" d="100"/>
        </p:scale>
        <p:origin x="8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r" rtl="1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37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83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espn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813725" y="995217"/>
            <a:ext cx="3516550" cy="251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Data Science Workshop</a:t>
            </a: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9F16AC92-A483-4801-8509-93774F80B83E}"/>
              </a:ext>
            </a:extLst>
          </p:cNvPr>
          <p:cNvSpPr txBox="1">
            <a:spLocks/>
          </p:cNvSpPr>
          <p:nvPr/>
        </p:nvSpPr>
        <p:spPr>
          <a:xfrm>
            <a:off x="2875782" y="2385683"/>
            <a:ext cx="3629400" cy="237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sz="2000" dirty="0"/>
              <a:t>Guy Azov</a:t>
            </a:r>
          </a:p>
          <a:p>
            <a:r>
              <a:rPr lang="en-US" sz="2000" dirty="0"/>
              <a:t>Brian Gordon</a:t>
            </a:r>
          </a:p>
          <a:p>
            <a:r>
              <a:rPr lang="en-US" sz="2000" dirty="0" err="1"/>
              <a:t>Shachar</a:t>
            </a:r>
            <a:r>
              <a:rPr lang="en-US" sz="2000" dirty="0"/>
              <a:t> </a:t>
            </a:r>
            <a:r>
              <a:rPr lang="en-US" sz="2000" dirty="0" err="1"/>
              <a:t>Banayan</a:t>
            </a:r>
            <a:endParaRPr lang="en-US" sz="2000" dirty="0"/>
          </a:p>
          <a:p>
            <a:r>
              <a:rPr lang="en-US" sz="2000" dirty="0"/>
              <a:t>Tomer Moinian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A3D-461C-744C-98CD-CDF06D5A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848D-23B4-6144-9AF2-97B51080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Prediction  based only on FT%</a:t>
            </a:r>
          </a:p>
          <a:p>
            <a:r>
              <a:rPr lang="en-US" dirty="0">
                <a:solidFill>
                  <a:schemeClr val="tx1"/>
                </a:solidFill>
              </a:rPr>
              <a:t>Threshold classification, FT% &gt; 0.5 predicted as shot made, else missed.</a:t>
            </a: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A1644-1D43-3641-B46B-4067BA552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052-991A-D54D-B0F2-046450C1B0A5}"/>
              </a:ext>
            </a:extLst>
          </p:cNvPr>
          <p:cNvSpPr txBox="1"/>
          <p:nvPr/>
        </p:nvSpPr>
        <p:spPr>
          <a:xfrm>
            <a:off x="3636335" y="632920"/>
            <a:ext cx="29065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1600">
              <a:spcBef>
                <a:spcPts val="600"/>
              </a:spcBef>
              <a:buClr>
                <a:srgbClr val="A6BCC9"/>
              </a:buClr>
              <a:buSzPts val="2000"/>
            </a:pPr>
            <a:r>
              <a:rPr lang="en-US" sz="2000" b="1" u="sng" dirty="0">
                <a:solidFill>
                  <a:schemeClr val="tx1"/>
                </a:solidFill>
                <a:latin typeface="Lato Light"/>
                <a:sym typeface="Lato Light"/>
              </a:rPr>
              <a:t>Model without learning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190E9-8220-3D4E-A496-7F38B763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75" y="2793325"/>
            <a:ext cx="52832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55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80AA-A6BE-AC4C-942F-E97A0B13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Log-Regression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DED-D4A8-A848-AA43-D34114F21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377F4B-A2D6-724C-A3AA-91F9653D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ED99C-EFE7-5B4A-8182-E4545F98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40" y="1766481"/>
            <a:ext cx="1808759" cy="749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437A1-D588-6944-8C43-FB32CA71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94"/>
          <a:stretch/>
        </p:blipFill>
        <p:spPr>
          <a:xfrm>
            <a:off x="3551275" y="1076564"/>
            <a:ext cx="4170030" cy="5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E73F5-55F7-DD41-B515-A843C6E5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03" y="1759935"/>
            <a:ext cx="3780611" cy="756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2C20-8A17-114A-A8B4-51A6AEFB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736" y="3018582"/>
            <a:ext cx="53213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940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79E-996B-3447-BCF2-4288748F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C7B1-7530-EA45-8EC1-CD33D610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50" y="1126664"/>
            <a:ext cx="5495478" cy="819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0C08-9CCA-D346-93CA-080458AC9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46B3F8-67A0-2041-8BDC-121DB1DD2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SVM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BC11D-73E5-6748-BC27-035C5D9A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14" y="2064044"/>
            <a:ext cx="277495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B6637-063A-9942-954C-97DD2EA8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481" y="3027299"/>
            <a:ext cx="5308600" cy="1663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175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CDAD-C971-F441-A4FB-5C164EAB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CF7A1-EA1D-854F-A090-3501F346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Fine tuning on hyper-parameters on Log-Regression and linear SVM models.</a:t>
            </a:r>
          </a:p>
          <a:p>
            <a:pPr>
              <a:buClr>
                <a:schemeClr val="tx1"/>
              </a:buClr>
            </a:pPr>
            <a:r>
              <a:rPr lang="en-US" dirty="0"/>
              <a:t>Try different kernels on SVM models (</a:t>
            </a:r>
            <a:r>
              <a:rPr lang="en-US" dirty="0" err="1"/>
              <a:t>rbf</a:t>
            </a:r>
            <a:r>
              <a:rPr lang="en-US" dirty="0"/>
              <a:t> or polynomial)</a:t>
            </a:r>
          </a:p>
          <a:p>
            <a:pPr>
              <a:buClr>
                <a:schemeClr val="tx1"/>
              </a:buClr>
            </a:pPr>
            <a:r>
              <a:rPr lang="en-US" dirty="0"/>
              <a:t>Use different models for data classification as Neural Nets &amp; Random Forest.</a:t>
            </a:r>
          </a:p>
          <a:p>
            <a:pPr>
              <a:buClr>
                <a:schemeClr val="tx1"/>
              </a:buClr>
            </a:pPr>
            <a:r>
              <a:rPr lang="en-US" dirty="0"/>
              <a:t>Attack the unbalanced labels problem with different loss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11D0-3288-914C-B7EC-BEB6FC79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2DD-0DB3-064C-9F7D-59F9D4FE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6DA9-DBBC-C64E-928F-5B84B97F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CE7AA-11AF-7B48-B8A1-F6ADEFD18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Online Media 5" descr="nba_clutch_free_throw.mp4">
            <a:hlinkClick r:id="" action="ppaction://media"/>
            <a:extLst>
              <a:ext uri="{FF2B5EF4-FFF2-40B4-BE49-F238E27FC236}">
                <a16:creationId xmlns:a16="http://schemas.microsoft.com/office/drawing/2014/main" id="{B0A254D2-51BF-184E-B1BD-8867F64A6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251460" y="418063"/>
            <a:ext cx="277368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Project</a:t>
            </a:r>
            <a:br>
              <a:rPr lang="en-US" sz="2400" b="1" dirty="0"/>
            </a:br>
            <a:r>
              <a:rPr lang="en-US" sz="2400" b="1" dirty="0"/>
              <a:t>Goals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74619" y="338666"/>
            <a:ext cx="6130713" cy="3240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b="1" u="sng" dirty="0">
                <a:solidFill>
                  <a:schemeClr val="tx1"/>
                </a:solidFill>
                <a:latin typeface="+mj-lt"/>
              </a:rPr>
              <a:t>NBA Free Throws Prediction</a:t>
            </a:r>
            <a:endParaRPr lang="en-US" sz="105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Main Target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Try to predict whether a player will score a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certain free throw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(online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Secondary Target</a:t>
            </a:r>
            <a:r>
              <a:rPr lang="en-US" dirty="0">
                <a:solidFill>
                  <a:schemeClr val="tx1"/>
                </a:solidFill>
              </a:rPr>
              <a:t>: Predict the players success percentage for the </a:t>
            </a:r>
            <a:r>
              <a:rPr lang="en-US" b="1" dirty="0">
                <a:solidFill>
                  <a:schemeClr val="tx1"/>
                </a:solidFill>
              </a:rPr>
              <a:t>current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season</a:t>
            </a:r>
            <a:r>
              <a:rPr lang="en-US" dirty="0">
                <a:solidFill>
                  <a:schemeClr val="tx1"/>
                </a:solidFill>
              </a:rPr>
              <a:t> based on his past performance and give the coach an insight about the player (offline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10160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4098" name="Picture 2" descr="title">
            <a:extLst>
              <a:ext uri="{FF2B5EF4-FFF2-40B4-BE49-F238E27FC236}">
                <a16:creationId xmlns:a16="http://schemas.microsoft.com/office/drawing/2014/main" id="{6D1E1BE8-D3E2-471A-9DAA-80183296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19" y="3231620"/>
            <a:ext cx="3216487" cy="18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119380" y="545067"/>
            <a:ext cx="27051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67000" y="821267"/>
            <a:ext cx="5858933" cy="347943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Kaggle imported dataset – ‘NBA Free Throws’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618,019 NBA free-throws (</a:t>
            </a:r>
            <a:r>
              <a:rPr lang="en-US" dirty="0">
                <a:solidFill>
                  <a:schemeClr val="tx1"/>
                </a:solidFill>
                <a:latin typeface="+mj-lt"/>
                <a:hlinkClick r:id="rId3" action="ppaction://hlinkfile"/>
              </a:rPr>
              <a:t>ESPN.com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11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12,874 unique games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3C07D4D5-6963-4771-9292-B3B7D6EC512D}"/>
              </a:ext>
            </a:extLst>
          </p:cNvPr>
          <p:cNvSpPr/>
          <p:nvPr/>
        </p:nvSpPr>
        <p:spPr>
          <a:xfrm>
            <a:off x="3464145" y="2298304"/>
            <a:ext cx="3903134" cy="175432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end_result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game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game_id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period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player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playoffs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score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season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shot_made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0F7B-0EC3-EB49-8D1C-EBE068F19E78}"/>
              </a:ext>
            </a:extLst>
          </p:cNvPr>
          <p:cNvSpPr txBox="1"/>
          <p:nvPr/>
        </p:nvSpPr>
        <p:spPr>
          <a:xfrm>
            <a:off x="2996313" y="54506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40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7B97A-595B-3A47-8B15-6151714AF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7C08D-85BE-654C-B272-4D406A70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36" y="426180"/>
            <a:ext cx="6828648" cy="42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362275" y="1079935"/>
            <a:ext cx="623559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Collecting more data from internet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chemeClr val="tx1"/>
                </a:solidFill>
                <a:latin typeface="+mj-lt"/>
              </a:rPr>
              <a:t>PandasBasketball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library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+mj-lt"/>
              </a:rPr>
              <a:t>webscrapper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 for more players stats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dirty="0"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2050" name="Picture 2" descr="title">
            <a:extLst>
              <a:ext uri="{FF2B5EF4-FFF2-40B4-BE49-F238E27FC236}">
                <a16:creationId xmlns:a16="http://schemas.microsoft.com/office/drawing/2014/main" id="{878326F8-5A3E-4E5D-94DD-1E7FCF1B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496601"/>
            <a:ext cx="4072467" cy="26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C7564E18-4FC1-4E3C-B113-38462D843370}"/>
              </a:ext>
            </a:extLst>
          </p:cNvPr>
          <p:cNvSpPr/>
          <p:nvPr/>
        </p:nvSpPr>
        <p:spPr>
          <a:xfrm>
            <a:off x="1902076" y="4759526"/>
            <a:ext cx="3169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4"/>
              </a:rPr>
              <a:t>https://www.basketball-reference.com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EE34D36-695F-4EC8-BFE9-3BECEA31EC59}"/>
              </a:ext>
            </a:extLst>
          </p:cNvPr>
          <p:cNvSpPr/>
          <p:nvPr/>
        </p:nvSpPr>
        <p:spPr>
          <a:xfrm>
            <a:off x="2795138" y="2491095"/>
            <a:ext cx="3903134" cy="233910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Position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FG%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3P%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FT%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ShootingHand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draftRank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418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Understanding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734735" y="440732"/>
            <a:ext cx="6671733" cy="358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Choosing the relevant columns</a:t>
            </a:r>
            <a:endParaRPr lang="en-US" sz="1800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from categorial to numeric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playoff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Shooting Hand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to binary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Filling 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NA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cells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Analyzing correlations: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draft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rank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free-throw result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score difference</a:t>
            </a:r>
            <a:r>
              <a:rPr lang="en-US" sz="1800" dirty="0">
                <a:solidFill>
                  <a:schemeClr val="tx1"/>
                </a:solidFill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free-throw result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free-throw success percentage.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236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83820" y="614863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Visualization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A3E4B-97CB-7541-9921-497A595D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47" y="499730"/>
            <a:ext cx="3421490" cy="22222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99F0A-63F5-684A-BB6C-CC36D52C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024" y="2076494"/>
            <a:ext cx="2729593" cy="23375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5A609-D868-8847-A13C-0597FBAC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20" y="3526213"/>
            <a:ext cx="706504" cy="8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8438-1693-B04D-825F-CFA54FD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952E-914A-B24A-957F-40E7F3D8C9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218BD-F877-0B4E-9EA3-291A115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1" y="2428196"/>
            <a:ext cx="3408178" cy="21558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14D27-7E21-5D4A-9AA4-D8EC2E01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32" y="531909"/>
            <a:ext cx="3396552" cy="2148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3396972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296</Words>
  <Application>Microsoft Macintosh PowerPoint</Application>
  <PresentationFormat>On-screen Show (16:9)</PresentationFormat>
  <Paragraphs>85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 Slab Light</vt:lpstr>
      <vt:lpstr>Lato Light</vt:lpstr>
      <vt:lpstr>Arial</vt:lpstr>
      <vt:lpstr>Wingdings</vt:lpstr>
      <vt:lpstr>Kent template</vt:lpstr>
      <vt:lpstr>Data Science Workshop</vt:lpstr>
      <vt:lpstr>PowerPoint Presentation</vt:lpstr>
      <vt:lpstr>Project Goals</vt:lpstr>
      <vt:lpstr>Data Collection</vt:lpstr>
      <vt:lpstr>PowerPoint Presentation</vt:lpstr>
      <vt:lpstr>Data Collection</vt:lpstr>
      <vt:lpstr>Data Understanding</vt:lpstr>
      <vt:lpstr>Data Visualization </vt:lpstr>
      <vt:lpstr>Data Visualization </vt:lpstr>
      <vt:lpstr>Baseline Model</vt:lpstr>
      <vt:lpstr>Log-Regression Model</vt:lpstr>
      <vt:lpstr>Linear SVM Model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cp:lastModifiedBy>Microsoft Office User</cp:lastModifiedBy>
  <cp:revision>20</cp:revision>
  <dcterms:modified xsi:type="dcterms:W3CDTF">2019-12-22T09:17:15Z</dcterms:modified>
</cp:coreProperties>
</file>